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2.svg" ContentType="image/svg+xml"/>
  <Override PartName="/ppt/media/image14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40.svg" ContentType="image/svg+xml"/>
  <Override PartName="/ppt/media/image43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embeddedFontLst>
    <p:embeddedFont>
      <p:font typeface="Host Grotesk Medium" panose="020B0504030402000203" pitchFamily="34" charset="0"/>
      <p:bold r:id="rId16"/>
    </p:embeddedFont>
    <p:embeddedFont>
      <p:font typeface="Host Grotesk Medium" panose="020B0504030402000203" pitchFamily="34" charset="-122"/>
      <p:bold r:id="rId17"/>
    </p:embeddedFont>
    <p:embeddedFont>
      <p:font typeface="Host Grotesk Medium" panose="020B0504030402000203" pitchFamily="34" charset="-120"/>
      <p:bold r:id="rId18"/>
    </p:embeddedFont>
    <p:embeddedFont>
      <p:font typeface="Roboto" panose="02000000000000000000" pitchFamily="34" charset="0"/>
      <p:regular r:id="rId19"/>
    </p:embeddedFont>
    <p:embeddedFont>
      <p:font typeface="Roboto" panose="02000000000000000000" pitchFamily="34" charset="-122"/>
      <p:regular r:id="rId20"/>
    </p:embeddedFont>
    <p:embeddedFont>
      <p:font typeface="Roboto" panose="02000000000000000000" pitchFamily="34" charset="-120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10.fntdata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14.sv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svg"/><Relationship Id="rId8" Type="http://schemas.openxmlformats.org/officeDocument/2006/relationships/image" Target="../media/image22.png"/><Relationship Id="rId7" Type="http://schemas.openxmlformats.org/officeDocument/2006/relationships/image" Target="../media/image21.svg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43.sv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sv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70547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Missing Persons &amp; Human Trafficking Alert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28267"/>
            <a:ext cx="7556421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Presented by Akimana Janviere</a:t>
            </a:r>
            <a:endParaRPr lang="en-US" sz="1750" dirty="0">
              <a:solidFill>
                <a:srgbClr val="384653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Student ID: 26769  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23579"/>
            <a:ext cx="7556421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Development with PL/SQL (INSY 8311) </a:t>
            </a:r>
            <a:endParaRPr lang="en-US" sz="1750" dirty="0">
              <a:solidFill>
                <a:srgbClr val="384653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at Adventist University of Central </a:t>
            </a:r>
            <a:r>
              <a:rPr lang="en-US" sz="17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  <a:sym typeface="+mn-ea"/>
              </a:rPr>
              <a:t>Africa (AUCA)</a:t>
            </a:r>
            <a:endParaRPr lang="en-US" sz="1750" dirty="0">
              <a:solidFill>
                <a:srgbClr val="384653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18892"/>
            <a:ext cx="7556421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on November , 2025.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5420" y="397073"/>
            <a:ext cx="5248632" cy="4513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Problem: Delays Endanger Lives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420" y="1227415"/>
            <a:ext cx="6633686" cy="66336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05420" y="8023503"/>
            <a:ext cx="1859042" cy="2256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The Current Challenge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505420" y="8393549"/>
            <a:ext cx="6633686" cy="6497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Manual processes for missing person reports and sighting cross-referencing are incredibly slow, error-prone, and lack essential auditability. These critical delays in matching sightings to active cases can endanger lives and severely hinder law enforcement efforts.</a:t>
            </a:r>
            <a:endParaRPr lang="en-US" sz="11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913" y="1227415"/>
            <a:ext cx="6633686" cy="66336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8913" y="8023503"/>
            <a:ext cx="1805345" cy="2256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System Application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7498913" y="8393549"/>
            <a:ext cx="6633686" cy="6497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This system is designed for Law Enforcement Agencies, National Police, and Public Safety Operations Centers. It will function as a centralized, secure Oracle database application, automating the core workflow from report intake to alert generation.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0568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Empowering Law Enforcement: Target Users &amp; Goals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41915"/>
            <a:ext cx="6407944" cy="1995011"/>
          </a:xfrm>
          <a:prstGeom prst="roundRect">
            <a:avLst>
              <a:gd name="adj" fmla="val 7333"/>
            </a:avLst>
          </a:prstGeom>
          <a:solidFill>
            <a:srgbClr val="FAF9F5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11435"/>
            <a:ext cx="6407944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0" y="2601754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1614" y="2805827"/>
            <a:ext cx="272177" cy="27217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51084" y="3508891"/>
            <a:ext cx="535995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Law Enforcement Officers &amp; Investigators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51084" y="3999309"/>
            <a:ext cx="5893356" cy="680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Receive prioritized, automated alerts, streamlining case management.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7428548" y="2941915"/>
            <a:ext cx="6408063" cy="1995011"/>
          </a:xfrm>
          <a:prstGeom prst="roundRect">
            <a:avLst>
              <a:gd name="adj" fmla="val 7333"/>
            </a:avLst>
          </a:prstGeom>
          <a:solidFill>
            <a:srgbClr val="FAF9F5"/>
          </a:solidFill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8548" y="2911435"/>
            <a:ext cx="6408063" cy="12192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298" y="2601754"/>
            <a:ext cx="680442" cy="680442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6371" y="2805827"/>
            <a:ext cx="272177" cy="272177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685842" y="3508891"/>
            <a:ext cx="486465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Police Dispatchers &amp; Call Center Staff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7685842" y="3999309"/>
            <a:ext cx="5893475" cy="680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Utilize a standardized system for efficient data entry and case management.</a:t>
            </a:r>
            <a:endParaRPr lang="en-US" sz="1750" dirty="0"/>
          </a:p>
        </p:txBody>
      </p:sp>
      <p:sp>
        <p:nvSpPr>
          <p:cNvPr id="15" name="Shape 7"/>
          <p:cNvSpPr/>
          <p:nvPr/>
        </p:nvSpPr>
        <p:spPr>
          <a:xfrm>
            <a:off x="793790" y="5503902"/>
            <a:ext cx="6407944" cy="1995011"/>
          </a:xfrm>
          <a:prstGeom prst="roundRect">
            <a:avLst>
              <a:gd name="adj" fmla="val 7333"/>
            </a:avLst>
          </a:prstGeom>
          <a:solidFill>
            <a:srgbClr val="FAF9F5"/>
          </a:solidFill>
        </p:spPr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5473422"/>
            <a:ext cx="6407944" cy="121920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0" y="5163741"/>
            <a:ext cx="680442" cy="680442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1614" y="5367814"/>
            <a:ext cx="272177" cy="272177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1051084" y="6070878"/>
            <a:ext cx="295620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Agency Administrators</a:t>
            </a:r>
            <a:endParaRPr lang="en-US" sz="2200" dirty="0"/>
          </a:p>
        </p:txBody>
      </p:sp>
      <p:sp>
        <p:nvSpPr>
          <p:cNvPr id="20" name="Text 9"/>
          <p:cNvSpPr/>
          <p:nvPr/>
        </p:nvSpPr>
        <p:spPr>
          <a:xfrm>
            <a:off x="1051084" y="6561296"/>
            <a:ext cx="5893356" cy="680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Gain critical oversight through comprehensive audit trails and robust reporting.</a:t>
            </a:r>
            <a:endParaRPr lang="en-US" sz="1750" dirty="0"/>
          </a:p>
        </p:txBody>
      </p:sp>
      <p:sp>
        <p:nvSpPr>
          <p:cNvPr id="21" name="Shape 10"/>
          <p:cNvSpPr/>
          <p:nvPr/>
        </p:nvSpPr>
        <p:spPr>
          <a:xfrm>
            <a:off x="7428548" y="5503902"/>
            <a:ext cx="6408063" cy="1995011"/>
          </a:xfrm>
          <a:prstGeom prst="roundRect">
            <a:avLst>
              <a:gd name="adj" fmla="val 7333"/>
            </a:avLst>
          </a:prstGeom>
          <a:solidFill>
            <a:srgbClr val="FAF9F5"/>
          </a:solidFill>
        </p:spPr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8548" y="5473422"/>
            <a:ext cx="6408063" cy="121920"/>
          </a:xfrm>
          <a:prstGeom prst="rect">
            <a:avLst/>
          </a:prstGeom>
        </p:spPr>
      </p:pic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298" y="5163741"/>
            <a:ext cx="680442" cy="680442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96371" y="5367814"/>
            <a:ext cx="272177" cy="272177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>
            <a:off x="7685842" y="607087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The Public</a:t>
            </a:r>
            <a:endParaRPr lang="en-US" sz="2200" dirty="0"/>
          </a:p>
        </p:txBody>
      </p:sp>
      <p:sp>
        <p:nvSpPr>
          <p:cNvPr id="26" name="Text 12"/>
          <p:cNvSpPr/>
          <p:nvPr/>
        </p:nvSpPr>
        <p:spPr>
          <a:xfrm>
            <a:off x="7685842" y="6561296"/>
            <a:ext cx="5893475" cy="680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Indirectly benefits from a more efficient system, increasing the chance of locating missing individuals.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3151" y="531733"/>
            <a:ext cx="7790498" cy="12084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Project Goals: Automation, Speed, and Accountability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63151" y="2030254"/>
            <a:ext cx="773430" cy="1160145"/>
          </a:xfrm>
          <a:prstGeom prst="roundRect">
            <a:avLst>
              <a:gd name="adj" fmla="val 36003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4848" y="2465189"/>
            <a:ext cx="290036" cy="29003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29939" y="2223611"/>
            <a:ext cx="2841665" cy="3020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Automate Matching Logic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7129939" y="2641640"/>
            <a:ext cx="6823710" cy="2900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Replace manual cross-checking with advanced PL/SQL automated matching.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6163151" y="3383756"/>
            <a:ext cx="773430" cy="1384816"/>
          </a:xfrm>
          <a:prstGeom prst="roundRect">
            <a:avLst>
              <a:gd name="adj" fmla="val 36003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4848" y="3931087"/>
            <a:ext cx="290036" cy="29003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129939" y="3577114"/>
            <a:ext cx="2767965" cy="3020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Reduce Notification Time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7129939" y="3995142"/>
            <a:ext cx="6823710" cy="5800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Significantly decrease the time between sighting reports and investigator notification.</a:t>
            </a:r>
            <a:endParaRPr lang="en-US" sz="1500" dirty="0"/>
          </a:p>
        </p:txBody>
      </p:sp>
      <p:sp>
        <p:nvSpPr>
          <p:cNvPr id="12" name="Shape 7"/>
          <p:cNvSpPr/>
          <p:nvPr/>
        </p:nvSpPr>
        <p:spPr>
          <a:xfrm>
            <a:off x="6163151" y="4961930"/>
            <a:ext cx="773430" cy="1384816"/>
          </a:xfrm>
          <a:prstGeom prst="roundRect">
            <a:avLst>
              <a:gd name="adj" fmla="val 36003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4848" y="5509260"/>
            <a:ext cx="290036" cy="29003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29939" y="5155287"/>
            <a:ext cx="3622358" cy="3020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Ensure Tamper-Proof Audit Trails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7129939" y="5573316"/>
            <a:ext cx="6823710" cy="5800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Provide a complete, tamper-proof record of all system actions for accountability.</a:t>
            </a:r>
            <a:endParaRPr lang="en-US" sz="1500" dirty="0"/>
          </a:p>
        </p:txBody>
      </p:sp>
      <p:sp>
        <p:nvSpPr>
          <p:cNvPr id="16" name="Shape 10"/>
          <p:cNvSpPr/>
          <p:nvPr/>
        </p:nvSpPr>
        <p:spPr>
          <a:xfrm>
            <a:off x="6163151" y="6540103"/>
            <a:ext cx="773430" cy="1160145"/>
          </a:xfrm>
          <a:prstGeom prst="roundRect">
            <a:avLst>
              <a:gd name="adj" fmla="val 36003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4848" y="6975038"/>
            <a:ext cx="290036" cy="290036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129939" y="6733461"/>
            <a:ext cx="2958941" cy="3020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Deliver Reliable Foundation</a:t>
            </a:r>
            <a:endParaRPr lang="en-US" sz="1900" dirty="0"/>
          </a:p>
        </p:txBody>
      </p:sp>
      <p:sp>
        <p:nvSpPr>
          <p:cNvPr id="19" name="Text 12"/>
          <p:cNvSpPr/>
          <p:nvPr/>
        </p:nvSpPr>
        <p:spPr>
          <a:xfrm>
            <a:off x="7129939" y="7151489"/>
            <a:ext cx="6823710" cy="2900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Build a production-ready database for a critical public safety application.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0787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Enhancing Decision-Making with Business Intelligence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40197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252436"/>
            <a:ext cx="298680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Operational Dashboard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742855"/>
            <a:ext cx="4158615" cy="10204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Real-time view of open cases, new reports, and alert volumes for immediate insight.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340197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25243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Performance KPIs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742855"/>
            <a:ext cx="4158615" cy="10204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Track "Average Time to Match," "Alert Accuracy Rate," and "Case Resolution Time."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3401973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25243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Geospatial Heatmaps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742855"/>
            <a:ext cx="4158615" cy="680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Identify high-frequency areas for reports and sightings, optimizing patrols.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018490"/>
            <a:ext cx="13042821" cy="680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Transforming raw report data into actionable intelligence empowers commanders to allocate resources effectively and measure the system's impact.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534" y="365760"/>
            <a:ext cx="7126486" cy="4156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Advanced Analytics for Proactive Public Safety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534" y="1130379"/>
            <a:ext cx="6687503" cy="66875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5534" y="7967424"/>
            <a:ext cx="1662589" cy="2077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Trend Analysis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465534" y="8308181"/>
            <a:ext cx="6687503" cy="3988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Analyze patterns over time, such as spikes during specific events, to enable proactive resource planning and intervention. This foresight is crucial for public safety.</a:t>
            </a:r>
            <a:endParaRPr lang="en-US" sz="1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983" y="1130379"/>
            <a:ext cx="6687503" cy="66875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4983" y="7967424"/>
            <a:ext cx="2311122" cy="2077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Audit &amp; Compliance Reporting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7484983" y="8308181"/>
            <a:ext cx="6687503" cy="3988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Generate detailed reports on system usage and data access, ensuring complete accountability and adherence to compliance standards within law enforcement operations.</a:t>
            </a:r>
            <a:endParaRPr lang="en-US" sz="1000" dirty="0"/>
          </a:p>
        </p:txBody>
      </p:sp>
      <p:sp>
        <p:nvSpPr>
          <p:cNvPr id="9" name="Text 5"/>
          <p:cNvSpPr/>
          <p:nvPr/>
        </p:nvSpPr>
        <p:spPr>
          <a:xfrm>
            <a:off x="664964" y="9125783"/>
            <a:ext cx="13499902" cy="1994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Core BI Insight: </a:t>
            </a:r>
            <a:r>
              <a:rPr lang="en-US" sz="100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Transforming raw report data into actionable intelligence helps commanders allocate resources effectively and measure the system's impact.</a:t>
            </a:r>
            <a:endParaRPr lang="en-US" sz="1000" dirty="0"/>
          </a:p>
        </p:txBody>
      </p:sp>
      <p:sp>
        <p:nvSpPr>
          <p:cNvPr id="10" name="Shape 6"/>
          <p:cNvSpPr/>
          <p:nvPr/>
        </p:nvSpPr>
        <p:spPr>
          <a:xfrm>
            <a:off x="465534" y="8976241"/>
            <a:ext cx="15240" cy="498515"/>
          </a:xfrm>
          <a:prstGeom prst="rect">
            <a:avLst/>
          </a:prstGeom>
          <a:solidFill>
            <a:srgbClr val="95CCDA"/>
          </a:solid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231" y="555665"/>
            <a:ext cx="7729538" cy="12627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The Solution: An Oracle PL/SQL Powered System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31" y="2121456"/>
            <a:ext cx="1010364" cy="14470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19645" y="2323505"/>
            <a:ext cx="3274100" cy="3157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Automated Matching Engine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919645" y="2760464"/>
            <a:ext cx="6517124" cy="6060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Leveraging PL/SQL Procedures and Functions for efficient data correlation.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31" y="3568541"/>
            <a:ext cx="1010364" cy="12124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19645" y="3770590"/>
            <a:ext cx="3098602" cy="3157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Real-time Alert Generation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919645" y="4207550"/>
            <a:ext cx="6517124" cy="3030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Utilizing Database Triggers for instant notifications on matches.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31" y="4780955"/>
            <a:ext cx="1010364" cy="14470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19645" y="4983004"/>
            <a:ext cx="3488293" cy="3157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Comprehensive Audit Logging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919645" y="5419963"/>
            <a:ext cx="6517124" cy="6060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Implementing Audit Tables and Triggers to ensure data integrity and traceability.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231" y="6228040"/>
            <a:ext cx="1010364" cy="144708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19645" y="6430089"/>
            <a:ext cx="2526030" cy="3157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Structured Schema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919645" y="6867049"/>
            <a:ext cx="6517124" cy="6060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 robust schema designed for reports, sightings, alerts, and user management.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384" y="617696"/>
            <a:ext cx="7575233" cy="14006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Key Innovation: From Reactive to Proactive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4384" y="2354461"/>
            <a:ext cx="7575233" cy="2516624"/>
          </a:xfrm>
          <a:prstGeom prst="roundRect">
            <a:avLst>
              <a:gd name="adj" fmla="val 374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79" y="2586157"/>
            <a:ext cx="672346" cy="67234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983" y="2770942"/>
            <a:ext cx="302538" cy="30253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16079" y="3482578"/>
            <a:ext cx="2801541" cy="3501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Paradigm Shift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16079" y="3967163"/>
            <a:ext cx="7111841" cy="6722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This system transitions from a reactive, manual process to a proactive, automated public safety solution.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784384" y="5095161"/>
            <a:ext cx="7575233" cy="2516624"/>
          </a:xfrm>
          <a:prstGeom prst="roundRect">
            <a:avLst>
              <a:gd name="adj" fmla="val 374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79" y="5326856"/>
            <a:ext cx="672346" cy="672346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0983" y="5511641"/>
            <a:ext cx="302538" cy="30253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16079" y="6223278"/>
            <a:ext cx="3854768" cy="3501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Advanced PL/SQL Application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1016079" y="6707862"/>
            <a:ext cx="7111841" cy="6722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Showcasing the powerful application of advanced PL/SQL within the critical security and public safety domain.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3813"/>
            <a:ext cx="881372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Delivering a Life-Saving Prototype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36827"/>
            <a:ext cx="7604284" cy="17008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This project delivers a functional prototype for a system that can directly contribute to saving lives and significantly improving law enforcement efficiency. By integrating automated matching, real-time alerts, and comprehensive auditing, we provide a vital tool for critical public safety operations.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192786"/>
            <a:ext cx="7604284" cy="2202537"/>
          </a:xfrm>
          <a:prstGeom prst="roundRect">
            <a:avLst>
              <a:gd name="adj" fmla="val 4325"/>
            </a:avLst>
          </a:prstGeom>
          <a:solidFill>
            <a:srgbClr val="C6E4EB"/>
          </a:solidFill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4502468"/>
            <a:ext cx="354330" cy="2834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01748" y="447627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ost Grotesk Medium" panose="020B0504030402000203" pitchFamily="34" charset="0"/>
                <a:ea typeface="Host Grotesk Medium" panose="020B0504030402000203" pitchFamily="34" charset="-122"/>
                <a:cs typeface="Host Grotesk Medium" panose="020B0504030402000203" pitchFamily="34" charset="-120"/>
              </a:rPr>
              <a:t>Project Impact: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01748" y="5057418"/>
            <a:ext cx="6569512" cy="10204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Directly enhances the ability of law enforcement to locate missing individuals and combat human trafficking more effectively.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096" y="2287905"/>
            <a:ext cx="4082891" cy="22682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93790" y="6905625"/>
            <a:ext cx="13042821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Together, we can make a difference.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4051</Words>
  <Application>WPS Presentation</Application>
  <PresentationFormat>On-screen Show (16:9)</PresentationFormat>
  <Paragraphs>123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Arial</vt:lpstr>
      <vt:lpstr>SimSun</vt:lpstr>
      <vt:lpstr>Wingdings</vt:lpstr>
      <vt:lpstr>Host Grotesk Medium</vt:lpstr>
      <vt:lpstr>Host Grotesk Medium</vt:lpstr>
      <vt:lpstr>Host Grotesk Medium</vt:lpstr>
      <vt:lpstr>Roboto</vt:lpstr>
      <vt:lpstr>Roboto</vt:lpstr>
      <vt:lpstr>Roboto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Akimana Janviere</cp:lastModifiedBy>
  <cp:revision>2</cp:revision>
  <dcterms:created xsi:type="dcterms:W3CDTF">2025-12-09T13:20:00Z</dcterms:created>
  <dcterms:modified xsi:type="dcterms:W3CDTF">2025-12-10T18:07:16Z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45F0F873020242689A2A33CB7E6B4B23_12</vt:lpwstr>
  </property>
  <property fmtid="{D5CDD505-2E9C-101B-9397-08002B2CF9AE}" pid="3" name="KSOProductBuildVer">
    <vt:lpwstr>1033-12.2.0.23155</vt:lpwstr>
  </property>
</Properties>
</file>